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40c9e3f05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40c9e3f05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0c9e3f052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40c9e3f052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40c9e3f052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40c9e3f052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40c9e3f052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40c9e3f052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0c9e3f052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0c9e3f052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40c9e3f052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40c9e3f052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0c9e3f05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40c9e3f05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40c9e3f05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40c9e3f05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40c9e3f05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40c9e3f05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0c9e3f05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40c9e3f05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40c9e3f05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40c9e3f05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40c9e3f052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40c9e3f05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40c9e3f052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40c9e3f052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40c9e3f052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40c9e3f052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Longevity Lifestyles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How we’ll live when we live forever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Eternal Gamers</a:t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0" y="1152475"/>
            <a:ext cx="5109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Individuals who immerse themselves in virtual worlds and gaming ecosystems, engaging in complex narratives, social interaction, and competitive events as their primary lifestyle.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Virtual Socialization: </a:t>
            </a:r>
            <a:r>
              <a:rPr lang="en"/>
              <a:t>Most social interactions occur </a:t>
            </a:r>
            <a:r>
              <a:rPr lang="en">
                <a:solidFill>
                  <a:schemeClr val="dk1"/>
                </a:solidFill>
              </a:rPr>
              <a:t>within the gaming environment </a:t>
            </a:r>
            <a:r>
              <a:rPr lang="en"/>
              <a:t>or related platforms.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Skill Specialization:</a:t>
            </a:r>
            <a:r>
              <a:rPr lang="en"/>
              <a:t> A focus on </a:t>
            </a:r>
            <a:r>
              <a:rPr lang="en">
                <a:solidFill>
                  <a:schemeClr val="dk1"/>
                </a:solidFill>
              </a:rPr>
              <a:t>mastering </a:t>
            </a:r>
            <a:r>
              <a:rPr lang="en"/>
              <a:t>specific in-game </a:t>
            </a:r>
            <a:r>
              <a:rPr lang="en">
                <a:solidFill>
                  <a:schemeClr val="dk1"/>
                </a:solidFill>
              </a:rPr>
              <a:t>skills</a:t>
            </a:r>
            <a:r>
              <a:rPr lang="en"/>
              <a:t>, strategies, or roles is typical.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Alternate Economies:</a:t>
            </a:r>
            <a:r>
              <a:rPr lang="en"/>
              <a:t> Many engage in in-game </a:t>
            </a:r>
            <a:r>
              <a:rPr lang="en">
                <a:solidFill>
                  <a:schemeClr val="dk1"/>
                </a:solidFill>
              </a:rPr>
              <a:t>transactions</a:t>
            </a:r>
            <a:r>
              <a:rPr lang="en"/>
              <a:t>, often involving real-world value, as a means of sustaining their lifestyle.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Reality Augmentation:</a:t>
            </a:r>
            <a:r>
              <a:rPr lang="en"/>
              <a:t> Use of </a:t>
            </a:r>
            <a:r>
              <a:rPr lang="en">
                <a:solidFill>
                  <a:schemeClr val="dk1"/>
                </a:solidFill>
              </a:rPr>
              <a:t>augmented reality </a:t>
            </a:r>
            <a:r>
              <a:rPr lang="en"/>
              <a:t>and other </a:t>
            </a:r>
            <a:r>
              <a:rPr lang="en">
                <a:solidFill>
                  <a:schemeClr val="dk1"/>
                </a:solidFill>
              </a:rPr>
              <a:t>immersive technologies </a:t>
            </a:r>
            <a:r>
              <a:rPr lang="en"/>
              <a:t>to blend gaming with physical spaces.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Game-As-Life: </a:t>
            </a:r>
            <a:r>
              <a:rPr lang="en"/>
              <a:t>Treating the </a:t>
            </a:r>
            <a:r>
              <a:rPr lang="en">
                <a:solidFill>
                  <a:schemeClr val="dk1"/>
                </a:solidFill>
              </a:rPr>
              <a:t>gaming world </a:t>
            </a:r>
            <a:r>
              <a:rPr lang="en"/>
              <a:t>as a parallel, </a:t>
            </a:r>
            <a:r>
              <a:rPr lang="en">
                <a:solidFill>
                  <a:schemeClr val="dk1"/>
                </a:solidFill>
              </a:rPr>
              <a:t>equally important reality</a:t>
            </a:r>
            <a:r>
              <a:rPr lang="en"/>
              <a:t>, rather than a diversion from 'real life.'</a:t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 rotWithShape="1">
          <a:blip r:embed="rId3">
            <a:alphaModFix/>
          </a:blip>
          <a:srcRect b="50000" l="0" r="50352" t="0"/>
          <a:stretch/>
        </p:blipFill>
        <p:spPr>
          <a:xfrm>
            <a:off x="5296051" y="0"/>
            <a:ext cx="38479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Master Craftsmen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0" y="1152475"/>
            <a:ext cx="51570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Individuals who dedicate their lives to mastering a particular craft or skill, such as woodworking, robotics, or culinary arts, often blending traditional methods with modern technology.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Skill Mastery:</a:t>
            </a:r>
            <a:r>
              <a:rPr lang="en"/>
              <a:t> The core focus is on becoming </a:t>
            </a:r>
            <a:r>
              <a:rPr lang="en">
                <a:solidFill>
                  <a:schemeClr val="dk1"/>
                </a:solidFill>
              </a:rPr>
              <a:t>highly proficient </a:t>
            </a:r>
            <a:r>
              <a:rPr lang="en"/>
              <a:t>in a chosen craft.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Innovation:</a:t>
            </a:r>
            <a:r>
              <a:rPr lang="en"/>
              <a:t> Incorporating </a:t>
            </a:r>
            <a:r>
              <a:rPr lang="en">
                <a:solidFill>
                  <a:schemeClr val="dk1"/>
                </a:solidFill>
              </a:rPr>
              <a:t>new technologies </a:t>
            </a:r>
            <a:r>
              <a:rPr lang="en"/>
              <a:t>and materials into traditional crafting methods.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Community of Practice:</a:t>
            </a:r>
            <a:r>
              <a:rPr lang="en"/>
              <a:t> Often part of a </a:t>
            </a:r>
            <a:r>
              <a:rPr lang="en">
                <a:solidFill>
                  <a:schemeClr val="dk1"/>
                </a:solidFill>
              </a:rPr>
              <a:t>network </a:t>
            </a:r>
            <a:r>
              <a:rPr lang="en"/>
              <a:t>of like-minded individuals for knowledge and skill sharing.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Legacy Creation: </a:t>
            </a:r>
            <a:r>
              <a:rPr lang="en"/>
              <a:t>Producing </a:t>
            </a:r>
            <a:r>
              <a:rPr lang="en">
                <a:solidFill>
                  <a:schemeClr val="dk1"/>
                </a:solidFill>
              </a:rPr>
              <a:t>works </a:t>
            </a:r>
            <a:r>
              <a:rPr lang="en"/>
              <a:t>or </a:t>
            </a:r>
            <a:r>
              <a:rPr lang="en">
                <a:solidFill>
                  <a:schemeClr val="dk1"/>
                </a:solidFill>
              </a:rPr>
              <a:t>teachings </a:t>
            </a:r>
            <a:r>
              <a:rPr lang="en"/>
              <a:t>that contribute to the longevity and evolution of their </a:t>
            </a:r>
            <a:r>
              <a:rPr lang="en">
                <a:solidFill>
                  <a:schemeClr val="dk1"/>
                </a:solidFill>
              </a:rPr>
              <a:t>craft</a:t>
            </a:r>
            <a:r>
              <a:rPr lang="en"/>
              <a:t>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Hands-On Engagement: </a:t>
            </a:r>
            <a:r>
              <a:rPr lang="en"/>
              <a:t>A strong preference for </a:t>
            </a:r>
            <a:r>
              <a:rPr lang="en">
                <a:solidFill>
                  <a:schemeClr val="dk1"/>
                </a:solidFill>
              </a:rPr>
              <a:t>physical manipulation and creation</a:t>
            </a:r>
            <a:r>
              <a:rPr lang="en"/>
              <a:t>, often as a form of self-expression or fulfillment.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 rotWithShape="1">
          <a:blip r:embed="rId3">
            <a:alphaModFix/>
          </a:blip>
          <a:srcRect b="50000" l="50047" r="0" t="0"/>
          <a:stretch/>
        </p:blipFill>
        <p:spPr>
          <a:xfrm>
            <a:off x="5272425" y="0"/>
            <a:ext cx="387157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Problems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0" y="1152475"/>
            <a:ext cx="52701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Gerontocracy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“Rule by the Elderly”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Universal term limits for all government offices!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Wealth Consolidation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Trillionaires hoarding everything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Wealth taxes and property taxes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Cultural Stagnation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“Science advances one funeral at a time”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M</a:t>
            </a:r>
            <a:r>
              <a:rPr lang="en">
                <a:solidFill>
                  <a:schemeClr val="dk1"/>
                </a:solidFill>
              </a:rPr>
              <a:t>ental rejuvenation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Demographic Collapse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Overpopulation or population decline?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Incentivize population equilibrium with policies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Regulatory Capture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Corporations hoarding benefits, prioritizing profits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Advocate for open source and democratization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5" name="Google Shape;135;p25"/>
          <p:cNvPicPr preferRelativeResize="0"/>
          <p:nvPr/>
        </p:nvPicPr>
        <p:blipFill rotWithShape="1">
          <a:blip r:embed="rId3">
            <a:alphaModFix/>
          </a:blip>
          <a:srcRect b="0" l="0" r="50017" t="50000"/>
          <a:stretch/>
        </p:blipFill>
        <p:spPr>
          <a:xfrm>
            <a:off x="5270200" y="0"/>
            <a:ext cx="38738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to Action</a:t>
            </a:r>
            <a:endParaRPr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0" y="1152475"/>
            <a:ext cx="5109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Advocate for Post-Labor Economics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Automate </a:t>
            </a:r>
            <a:r>
              <a:rPr lang="en"/>
              <a:t>away human jobs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Redistribute </a:t>
            </a:r>
            <a:r>
              <a:rPr lang="en"/>
              <a:t>wealth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AI as a </a:t>
            </a:r>
            <a:r>
              <a:rPr lang="en">
                <a:solidFill>
                  <a:schemeClr val="dk1"/>
                </a:solidFill>
              </a:rPr>
              <a:t>public good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Champion AI in business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Automate everything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Adopt </a:t>
            </a:r>
            <a:r>
              <a:rPr lang="en"/>
              <a:t>AI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Invest </a:t>
            </a:r>
            <a:r>
              <a:rPr lang="en"/>
              <a:t>in AI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Vote accordingly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Look for politicians who </a:t>
            </a:r>
            <a:r>
              <a:rPr lang="en">
                <a:solidFill>
                  <a:schemeClr val="dk1"/>
                </a:solidFill>
              </a:rPr>
              <a:t>believe in achieving PLE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Advance AI in </a:t>
            </a:r>
            <a:r>
              <a:rPr lang="en">
                <a:solidFill>
                  <a:schemeClr val="dk1"/>
                </a:solidFill>
              </a:rPr>
              <a:t>medicine </a:t>
            </a:r>
            <a:r>
              <a:rPr lang="en"/>
              <a:t>and </a:t>
            </a:r>
            <a:r>
              <a:rPr lang="en">
                <a:solidFill>
                  <a:schemeClr val="dk1"/>
                </a:solidFill>
              </a:rPr>
              <a:t>research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Victory is possible with a </a:t>
            </a:r>
            <a:r>
              <a:rPr lang="en">
                <a:solidFill>
                  <a:schemeClr val="dk1"/>
                </a:solidFill>
              </a:rPr>
              <a:t>common dream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2" name="Google Shape;142;p26"/>
          <p:cNvPicPr preferRelativeResize="0"/>
          <p:nvPr/>
        </p:nvPicPr>
        <p:blipFill rotWithShape="1">
          <a:blip r:embed="rId3">
            <a:alphaModFix/>
          </a:blip>
          <a:srcRect b="0" l="50137" r="0" t="50002"/>
          <a:stretch/>
        </p:blipFill>
        <p:spPr>
          <a:xfrm>
            <a:off x="5279201" y="-125"/>
            <a:ext cx="38647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will you live?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Panacea is Coming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0" y="1152475"/>
            <a:ext cx="51300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AI Drug Discovery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Treating rare </a:t>
            </a:r>
            <a:r>
              <a:rPr lang="en">
                <a:solidFill>
                  <a:schemeClr val="dk1"/>
                </a:solidFill>
              </a:rPr>
              <a:t>diseases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Cure for all </a:t>
            </a:r>
            <a:r>
              <a:rPr lang="en">
                <a:solidFill>
                  <a:schemeClr val="dk1"/>
                </a:solidFill>
              </a:rPr>
              <a:t>cancers </a:t>
            </a:r>
            <a:r>
              <a:rPr lang="en"/>
              <a:t>coming?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Better, faster, cheaper </a:t>
            </a:r>
            <a:r>
              <a:rPr lang="en">
                <a:solidFill>
                  <a:schemeClr val="dk1"/>
                </a:solidFill>
              </a:rPr>
              <a:t>drug discovery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Endogenous </a:t>
            </a:r>
            <a:r>
              <a:rPr lang="en"/>
              <a:t>and </a:t>
            </a:r>
            <a:r>
              <a:rPr lang="en">
                <a:solidFill>
                  <a:schemeClr val="dk1"/>
                </a:solidFill>
              </a:rPr>
              <a:t>exogenous </a:t>
            </a:r>
            <a:r>
              <a:rPr lang="en"/>
              <a:t>diseases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Rejuvenation Therapies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Fountain of youth</a:t>
            </a:r>
            <a:r>
              <a:rPr lang="en"/>
              <a:t> on </a:t>
            </a:r>
            <a:r>
              <a:rPr lang="en"/>
              <a:t>cellular</a:t>
            </a:r>
            <a:r>
              <a:rPr lang="en"/>
              <a:t> level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Regenerative</a:t>
            </a:r>
            <a:r>
              <a:rPr lang="en"/>
              <a:t> medicines ramping up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Sensing, Detection, Prevention, Modeling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AI to </a:t>
            </a:r>
            <a:r>
              <a:rPr lang="en">
                <a:solidFill>
                  <a:schemeClr val="dk1"/>
                </a:solidFill>
              </a:rPr>
              <a:t>detect </a:t>
            </a:r>
            <a:r>
              <a:rPr lang="en"/>
              <a:t>and </a:t>
            </a:r>
            <a:r>
              <a:rPr lang="en">
                <a:solidFill>
                  <a:schemeClr val="dk1"/>
                </a:solidFill>
              </a:rPr>
              <a:t>predict </a:t>
            </a:r>
            <a:r>
              <a:rPr lang="en"/>
              <a:t>diseases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AI to model </a:t>
            </a:r>
            <a:r>
              <a:rPr lang="en">
                <a:solidFill>
                  <a:schemeClr val="dk1"/>
                </a:solidFill>
              </a:rPr>
              <a:t>genetics</a:t>
            </a:r>
            <a:r>
              <a:rPr lang="en"/>
              <a:t>, </a:t>
            </a:r>
            <a:r>
              <a:rPr lang="en">
                <a:solidFill>
                  <a:schemeClr val="dk1"/>
                </a:solidFill>
              </a:rPr>
              <a:t>proteins</a:t>
            </a:r>
            <a:r>
              <a:rPr lang="en"/>
              <a:t>, etc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Prevention </a:t>
            </a:r>
            <a:r>
              <a:rPr lang="en"/>
              <a:t>is key!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i="1" lang="en">
                <a:solidFill>
                  <a:schemeClr val="accent4"/>
                </a:solidFill>
              </a:rPr>
              <a:t>AI </a:t>
            </a:r>
            <a:r>
              <a:rPr b="1" lang="en">
                <a:solidFill>
                  <a:schemeClr val="accent4"/>
                </a:solidFill>
              </a:rPr>
              <a:t>is the panacea</a:t>
            </a:r>
            <a:endParaRPr b="1">
              <a:solidFill>
                <a:schemeClr val="accent4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49969" r="0" t="50000"/>
          <a:stretch/>
        </p:blipFill>
        <p:spPr>
          <a:xfrm>
            <a:off x="5266550" y="-1"/>
            <a:ext cx="38774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Predictions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0" y="1152475"/>
            <a:ext cx="52182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Indefinite Lifespan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Ramping up to </a:t>
            </a:r>
            <a:r>
              <a:rPr lang="en">
                <a:solidFill>
                  <a:schemeClr val="dk1"/>
                </a:solidFill>
              </a:rPr>
              <a:t>Longevity Escape Velocity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Compounding returns </a:t>
            </a:r>
            <a:r>
              <a:rPr lang="en"/>
              <a:t>and acceleration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Five years? Ten years?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Post-Labor Economics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As AI gets better, it will </a:t>
            </a:r>
            <a:r>
              <a:rPr lang="en">
                <a:solidFill>
                  <a:schemeClr val="dk1"/>
                </a:solidFill>
              </a:rPr>
              <a:t>destroy more jobs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Eventually, work will be</a:t>
            </a:r>
            <a:r>
              <a:rPr lang="en">
                <a:solidFill>
                  <a:schemeClr val="dk1"/>
                </a:solidFill>
              </a:rPr>
              <a:t> entirely optional </a:t>
            </a:r>
            <a:r>
              <a:rPr lang="en"/>
              <a:t>for most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Hospitals Collapse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Most reasons to go to hospital go away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Pretty much </a:t>
            </a:r>
            <a:r>
              <a:rPr lang="en">
                <a:solidFill>
                  <a:schemeClr val="dk1"/>
                </a:solidFill>
              </a:rPr>
              <a:t>trauma </a:t>
            </a:r>
            <a:r>
              <a:rPr lang="en"/>
              <a:t>and </a:t>
            </a:r>
            <a:r>
              <a:rPr lang="en">
                <a:solidFill>
                  <a:schemeClr val="dk1"/>
                </a:solidFill>
              </a:rPr>
              <a:t>birth </a:t>
            </a:r>
            <a:r>
              <a:rPr lang="en"/>
              <a:t>remain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May need to become </a:t>
            </a:r>
            <a:r>
              <a:rPr lang="en">
                <a:solidFill>
                  <a:schemeClr val="dk1"/>
                </a:solidFill>
              </a:rPr>
              <a:t>government services</a:t>
            </a:r>
            <a:r>
              <a:rPr lang="en"/>
              <a:t>; thin margins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b="1" lang="en">
                <a:solidFill>
                  <a:schemeClr val="accent4"/>
                </a:solidFill>
              </a:rPr>
              <a:t>Suburbs Collapse</a:t>
            </a:r>
            <a:endParaRPr b="1">
              <a:solidFill>
                <a:schemeClr val="accent4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lphaLcPeriod"/>
            </a:pPr>
            <a:r>
              <a:rPr lang="en">
                <a:solidFill>
                  <a:schemeClr val="dk1"/>
                </a:solidFill>
              </a:rPr>
              <a:t>Fewer children</a:t>
            </a:r>
            <a:endParaRPr>
              <a:solidFill>
                <a:schemeClr val="dk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Different </a:t>
            </a:r>
            <a:r>
              <a:rPr lang="en"/>
              <a:t>lifestyles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Suburbs </a:t>
            </a:r>
            <a:r>
              <a:rPr lang="en">
                <a:solidFill>
                  <a:schemeClr val="dk1"/>
                </a:solidFill>
              </a:rPr>
              <a:t>optimized for commuting </a:t>
            </a:r>
            <a:r>
              <a:rPr lang="en"/>
              <a:t>and </a:t>
            </a:r>
            <a:r>
              <a:rPr lang="en">
                <a:solidFill>
                  <a:schemeClr val="dk1"/>
                </a:solidFill>
              </a:rPr>
              <a:t>single family homes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0" l="49969" r="0" t="50000"/>
          <a:stretch/>
        </p:blipFill>
        <p:spPr>
          <a:xfrm>
            <a:off x="5266550" y="-1"/>
            <a:ext cx="38774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Longevity Lifestyles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Urban Socialites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0" y="1152475"/>
            <a:ext cx="52665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Individuals who choose to reside in bustling urban environments to engage in a lively social scene, experience cultural richness, stay abreast of technological advancements, and thrive in a fast-paced lifestyle.</a:t>
            </a:r>
            <a:endParaRPr/>
          </a:p>
          <a:p>
            <a:pPr indent="-31083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Social Networking: </a:t>
            </a:r>
            <a:r>
              <a:rPr lang="en"/>
              <a:t>Urban Socialites place a high value on </a:t>
            </a:r>
            <a:r>
              <a:rPr lang="en">
                <a:solidFill>
                  <a:schemeClr val="dk1"/>
                </a:solidFill>
              </a:rPr>
              <a:t>social interactions</a:t>
            </a:r>
            <a:r>
              <a:rPr lang="en"/>
              <a:t>, often participating in </a:t>
            </a:r>
            <a:r>
              <a:rPr lang="en">
                <a:solidFill>
                  <a:schemeClr val="dk1"/>
                </a:solidFill>
              </a:rPr>
              <a:t>events</a:t>
            </a:r>
            <a:r>
              <a:rPr lang="en"/>
              <a:t>, </a:t>
            </a:r>
            <a:r>
              <a:rPr lang="en">
                <a:solidFill>
                  <a:schemeClr val="dk1"/>
                </a:solidFill>
              </a:rPr>
              <a:t>parties</a:t>
            </a:r>
            <a:r>
              <a:rPr lang="en"/>
              <a:t>, and </a:t>
            </a:r>
            <a:r>
              <a:rPr lang="en">
                <a:solidFill>
                  <a:schemeClr val="dk1"/>
                </a:solidFill>
              </a:rPr>
              <a:t>gatherings</a:t>
            </a:r>
            <a:r>
              <a:rPr lang="en"/>
              <a:t>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Cultural Exposure: </a:t>
            </a:r>
            <a:r>
              <a:rPr lang="en"/>
              <a:t>These individuals are drawn to the diverse range of </a:t>
            </a:r>
            <a:r>
              <a:rPr lang="en">
                <a:solidFill>
                  <a:schemeClr val="dk1"/>
                </a:solidFill>
              </a:rPr>
              <a:t>art</a:t>
            </a:r>
            <a:r>
              <a:rPr lang="en"/>
              <a:t>, </a:t>
            </a:r>
            <a:r>
              <a:rPr lang="en">
                <a:solidFill>
                  <a:schemeClr val="dk1"/>
                </a:solidFill>
              </a:rPr>
              <a:t>music</a:t>
            </a:r>
            <a:r>
              <a:rPr lang="en"/>
              <a:t>, and </a:t>
            </a:r>
            <a:r>
              <a:rPr lang="en">
                <a:solidFill>
                  <a:schemeClr val="dk1"/>
                </a:solidFill>
              </a:rPr>
              <a:t>theater </a:t>
            </a:r>
            <a:r>
              <a:rPr lang="en"/>
              <a:t>available in urban settings.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Technology-Driven:</a:t>
            </a:r>
            <a:r>
              <a:rPr lang="en"/>
              <a:t> Keeping up-to-date with technological advancements is crucial for this lifestyle, with a focus on </a:t>
            </a:r>
            <a:r>
              <a:rPr lang="en">
                <a:solidFill>
                  <a:schemeClr val="dk1"/>
                </a:solidFill>
              </a:rPr>
              <a:t>smart homes </a:t>
            </a:r>
            <a:r>
              <a:rPr lang="en"/>
              <a:t>and </a:t>
            </a:r>
            <a:r>
              <a:rPr lang="en">
                <a:solidFill>
                  <a:schemeClr val="dk1"/>
                </a:solidFill>
              </a:rPr>
              <a:t>AI-assisted living</a:t>
            </a:r>
            <a:r>
              <a:rPr lang="en"/>
              <a:t>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Fast-Paced Life: </a:t>
            </a:r>
            <a:r>
              <a:rPr lang="en"/>
              <a:t>The appeal of a constantly </a:t>
            </a:r>
            <a:r>
              <a:rPr lang="en">
                <a:solidFill>
                  <a:schemeClr val="dk1"/>
                </a:solidFill>
              </a:rPr>
              <a:t>evolving environment </a:t>
            </a:r>
            <a:r>
              <a:rPr lang="en"/>
              <a:t>and the </a:t>
            </a:r>
            <a:r>
              <a:rPr lang="en">
                <a:solidFill>
                  <a:schemeClr val="dk1"/>
                </a:solidFill>
              </a:rPr>
              <a:t>excitement </a:t>
            </a:r>
            <a:r>
              <a:rPr lang="en"/>
              <a:t>it brings is a hallmark of the Urban Socialite lifestyle.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Experiential Living:</a:t>
            </a:r>
            <a:r>
              <a:rPr lang="en"/>
              <a:t> Urban Socialites seek </a:t>
            </a:r>
            <a:r>
              <a:rPr lang="en">
                <a:solidFill>
                  <a:schemeClr val="dk1"/>
                </a:solidFill>
              </a:rPr>
              <a:t>diverse experiences</a:t>
            </a:r>
            <a:r>
              <a:rPr lang="en"/>
              <a:t>, from pop-up events to </a:t>
            </a:r>
            <a:r>
              <a:rPr lang="en">
                <a:solidFill>
                  <a:schemeClr val="dk1"/>
                </a:solidFill>
              </a:rPr>
              <a:t>immersive art </a:t>
            </a:r>
            <a:r>
              <a:rPr lang="en"/>
              <a:t>installations, as a way of enriching their lives.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 rotWithShape="1">
          <a:blip r:embed="rId3">
            <a:alphaModFix/>
          </a:blip>
          <a:srcRect b="0" l="49972" r="0" t="50000"/>
          <a:stretch/>
        </p:blipFill>
        <p:spPr>
          <a:xfrm>
            <a:off x="5266550" y="0"/>
            <a:ext cx="38774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Rural Hermits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0" y="1152475"/>
            <a:ext cx="52248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Individuals who opt for a life secluded in rural or mountainous areas, seeking tranquility, natural beauty, and a slower pace of life.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Nature Connection: </a:t>
            </a:r>
            <a:r>
              <a:rPr lang="en"/>
              <a:t>A strong affinity for </a:t>
            </a:r>
            <a:r>
              <a:rPr lang="en">
                <a:solidFill>
                  <a:schemeClr val="dk1"/>
                </a:solidFill>
              </a:rPr>
              <a:t>natural </a:t>
            </a:r>
            <a:r>
              <a:rPr lang="en"/>
              <a:t>settings, </a:t>
            </a:r>
            <a:r>
              <a:rPr lang="en">
                <a:solidFill>
                  <a:schemeClr val="dk1"/>
                </a:solidFill>
              </a:rPr>
              <a:t>wildlife</a:t>
            </a:r>
            <a:r>
              <a:rPr lang="en"/>
              <a:t>, and </a:t>
            </a:r>
            <a:r>
              <a:rPr lang="en">
                <a:solidFill>
                  <a:schemeClr val="dk1"/>
                </a:solidFill>
              </a:rPr>
              <a:t>outdoor </a:t>
            </a:r>
            <a:r>
              <a:rPr lang="en"/>
              <a:t>activities is central to this lifestyle.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Peace and Quiet: </a:t>
            </a:r>
            <a:r>
              <a:rPr lang="en"/>
              <a:t>The absence of </a:t>
            </a:r>
            <a:r>
              <a:rPr lang="en">
                <a:solidFill>
                  <a:schemeClr val="dk1"/>
                </a:solidFill>
              </a:rPr>
              <a:t>urban noise </a:t>
            </a:r>
            <a:r>
              <a:rPr lang="en"/>
              <a:t>and distraction is a significant draw for Rural Hermits.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Self-Sufficiency: </a:t>
            </a:r>
            <a:r>
              <a:rPr lang="en"/>
              <a:t>Many opt for a lifestyle that is largely </a:t>
            </a:r>
            <a:r>
              <a:rPr lang="en">
                <a:solidFill>
                  <a:schemeClr val="dk1"/>
                </a:solidFill>
              </a:rPr>
              <a:t>self-sustaining</a:t>
            </a:r>
            <a:r>
              <a:rPr lang="en"/>
              <a:t>, making use of </a:t>
            </a:r>
            <a:r>
              <a:rPr lang="en">
                <a:solidFill>
                  <a:schemeClr val="dk1"/>
                </a:solidFill>
              </a:rPr>
              <a:t>local resources</a:t>
            </a:r>
            <a:r>
              <a:rPr lang="en"/>
              <a:t> for food and energy.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Spiritual Reflection:</a:t>
            </a:r>
            <a:r>
              <a:rPr lang="en"/>
              <a:t> The </a:t>
            </a:r>
            <a:r>
              <a:rPr lang="en">
                <a:solidFill>
                  <a:schemeClr val="dk1"/>
                </a:solidFill>
              </a:rPr>
              <a:t>solitude </a:t>
            </a:r>
            <a:r>
              <a:rPr lang="en"/>
              <a:t>and natural setting often provide an environment conducive to </a:t>
            </a:r>
            <a:r>
              <a:rPr lang="en">
                <a:solidFill>
                  <a:schemeClr val="dk1"/>
                </a:solidFill>
              </a:rPr>
              <a:t>meditation</a:t>
            </a:r>
            <a:r>
              <a:rPr lang="en"/>
              <a:t>, </a:t>
            </a:r>
            <a:r>
              <a:rPr lang="en">
                <a:solidFill>
                  <a:schemeClr val="dk1"/>
                </a:solidFill>
              </a:rPr>
              <a:t>mindfulness</a:t>
            </a:r>
            <a:r>
              <a:rPr lang="en"/>
              <a:t>, or other forms of </a:t>
            </a:r>
            <a:r>
              <a:rPr lang="en">
                <a:solidFill>
                  <a:schemeClr val="dk1"/>
                </a:solidFill>
              </a:rPr>
              <a:t>spiritual </a:t>
            </a:r>
            <a:r>
              <a:rPr lang="en"/>
              <a:t>practice.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Minimalism:</a:t>
            </a:r>
            <a:r>
              <a:rPr lang="en"/>
              <a:t> A </a:t>
            </a:r>
            <a:r>
              <a:rPr lang="en">
                <a:solidFill>
                  <a:schemeClr val="dk1"/>
                </a:solidFill>
              </a:rPr>
              <a:t>simplified </a:t>
            </a:r>
            <a:r>
              <a:rPr lang="en"/>
              <a:t>lifestyle, often with fewer material </a:t>
            </a:r>
            <a:r>
              <a:rPr lang="en">
                <a:solidFill>
                  <a:schemeClr val="dk1"/>
                </a:solidFill>
              </a:rPr>
              <a:t>possessions</a:t>
            </a:r>
            <a:r>
              <a:rPr lang="en"/>
              <a:t>, aligns with the values of Rural Hermits.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b="49997" l="0" r="50176" t="0"/>
          <a:stretch/>
        </p:blipFill>
        <p:spPr>
          <a:xfrm>
            <a:off x="5282637" y="0"/>
            <a:ext cx="386136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Communes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0" y="1152475"/>
            <a:ext cx="51027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Groups of people who come together based on shared interests or lifestyles, such as art, spirituality, or sustainability, to create intentional communities.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Shared Interests: </a:t>
            </a:r>
            <a:r>
              <a:rPr lang="en"/>
              <a:t>The foundation of these communes is often a </a:t>
            </a:r>
            <a:r>
              <a:rPr lang="en">
                <a:solidFill>
                  <a:schemeClr val="dk1"/>
                </a:solidFill>
              </a:rPr>
              <a:t>shared passion </a:t>
            </a:r>
            <a:r>
              <a:rPr lang="en"/>
              <a:t>or interest, such as yoga, environmentalism, or artistic pursuits.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Collective Living:</a:t>
            </a:r>
            <a:r>
              <a:rPr lang="en"/>
              <a:t> Members </a:t>
            </a:r>
            <a:r>
              <a:rPr lang="en">
                <a:solidFill>
                  <a:schemeClr val="dk1"/>
                </a:solidFill>
              </a:rPr>
              <a:t>live collectively</a:t>
            </a:r>
            <a:r>
              <a:rPr lang="en"/>
              <a:t>, sharing responsibilities like cooking, cleaning, and maintenance.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Skill Exchange:</a:t>
            </a:r>
            <a:r>
              <a:rPr lang="en"/>
              <a:t> Within the community, there's often an </a:t>
            </a:r>
            <a:r>
              <a:rPr lang="en">
                <a:solidFill>
                  <a:schemeClr val="dk1"/>
                </a:solidFill>
              </a:rPr>
              <a:t>exchange of skills </a:t>
            </a:r>
            <a:r>
              <a:rPr lang="en"/>
              <a:t>and knowledge that benefit all members.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Self-Governance:</a:t>
            </a:r>
            <a:r>
              <a:rPr lang="en"/>
              <a:t> These communes are usually </a:t>
            </a:r>
            <a:r>
              <a:rPr lang="en">
                <a:solidFill>
                  <a:schemeClr val="dk1"/>
                </a:solidFill>
              </a:rPr>
              <a:t>self-governed</a:t>
            </a:r>
            <a:r>
              <a:rPr lang="en"/>
              <a:t>, with decisions made </a:t>
            </a:r>
            <a:r>
              <a:rPr lang="en">
                <a:solidFill>
                  <a:schemeClr val="dk1"/>
                </a:solidFill>
              </a:rPr>
              <a:t>collectively </a:t>
            </a:r>
            <a:r>
              <a:rPr lang="en"/>
              <a:t>by the members.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Community Support: </a:t>
            </a:r>
            <a:r>
              <a:rPr lang="en">
                <a:solidFill>
                  <a:schemeClr val="dk1"/>
                </a:solidFill>
              </a:rPr>
              <a:t>Emotional </a:t>
            </a:r>
            <a:r>
              <a:rPr lang="en"/>
              <a:t>and </a:t>
            </a:r>
            <a:r>
              <a:rPr lang="en">
                <a:solidFill>
                  <a:schemeClr val="dk1"/>
                </a:solidFill>
              </a:rPr>
              <a:t>practical support </a:t>
            </a:r>
            <a:r>
              <a:rPr lang="en"/>
              <a:t>from like-minded individuals is a key characteristic of life in a </a:t>
            </a:r>
            <a:r>
              <a:rPr lang="en">
                <a:solidFill>
                  <a:schemeClr val="dk1"/>
                </a:solidFill>
              </a:rPr>
              <a:t>social commune</a:t>
            </a:r>
            <a:r>
              <a:rPr lang="en"/>
              <a:t>.</a:t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b="50000" l="0" r="50303" t="0"/>
          <a:stretch/>
        </p:blipFill>
        <p:spPr>
          <a:xfrm>
            <a:off x="5292275" y="0"/>
            <a:ext cx="385172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Globetrotting Adventurers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0" y="1152475"/>
            <a:ext cx="52725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Individuals who choose to travel extensively, living out of a backpack or minimal luggage, experiencing diverse cultures, landscapes, and adventures.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Exploration Focus: </a:t>
            </a:r>
            <a:r>
              <a:rPr lang="en"/>
              <a:t>The primary aim is to </a:t>
            </a:r>
            <a:r>
              <a:rPr lang="en">
                <a:solidFill>
                  <a:schemeClr val="dk1"/>
                </a:solidFill>
              </a:rPr>
              <a:t>explore new places</a:t>
            </a:r>
            <a:r>
              <a:rPr lang="en"/>
              <a:t>, often venturing off the </a:t>
            </a:r>
            <a:r>
              <a:rPr lang="en">
                <a:solidFill>
                  <a:schemeClr val="dk1"/>
                </a:solidFill>
              </a:rPr>
              <a:t>beaten path </a:t>
            </a:r>
            <a:r>
              <a:rPr lang="en"/>
              <a:t>to experience authentic cultures.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Minimalist Travel: </a:t>
            </a:r>
            <a:r>
              <a:rPr lang="en">
                <a:solidFill>
                  <a:schemeClr val="dk1"/>
                </a:solidFill>
              </a:rPr>
              <a:t>Travelling light </a:t>
            </a:r>
            <a:r>
              <a:rPr lang="en"/>
              <a:t>is essential, carrying only what is necessary for survival and comfort.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Cultural Immersion: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Engaging deeply </a:t>
            </a:r>
            <a:r>
              <a:rPr lang="en"/>
              <a:t>with local </a:t>
            </a:r>
            <a:r>
              <a:rPr lang="en">
                <a:solidFill>
                  <a:schemeClr val="dk1"/>
                </a:solidFill>
              </a:rPr>
              <a:t>cultures</a:t>
            </a:r>
            <a:r>
              <a:rPr lang="en"/>
              <a:t>, </a:t>
            </a:r>
            <a:r>
              <a:rPr lang="en">
                <a:solidFill>
                  <a:schemeClr val="dk1"/>
                </a:solidFill>
              </a:rPr>
              <a:t>traditions</a:t>
            </a:r>
            <a:r>
              <a:rPr lang="en"/>
              <a:t>, and </a:t>
            </a:r>
            <a:r>
              <a:rPr lang="en">
                <a:solidFill>
                  <a:schemeClr val="dk1"/>
                </a:solidFill>
              </a:rPr>
              <a:t>cuisines </a:t>
            </a:r>
            <a:r>
              <a:rPr lang="en"/>
              <a:t>is a significant aspect of this lifestyle.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Spontaneity: </a:t>
            </a:r>
            <a:r>
              <a:rPr lang="en">
                <a:solidFill>
                  <a:schemeClr val="dk1"/>
                </a:solidFill>
              </a:rPr>
              <a:t>Flexibility </a:t>
            </a:r>
            <a:r>
              <a:rPr lang="en"/>
              <a:t>and </a:t>
            </a:r>
            <a:r>
              <a:rPr lang="en">
                <a:solidFill>
                  <a:schemeClr val="dk1"/>
                </a:solidFill>
              </a:rPr>
              <a:t>openness </a:t>
            </a:r>
            <a:r>
              <a:rPr lang="en"/>
              <a:t>to unexpected experiences define the approach to travel and life.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>
                <a:solidFill>
                  <a:schemeClr val="accent4"/>
                </a:solidFill>
              </a:rPr>
              <a:t>Extended Travel: </a:t>
            </a:r>
            <a:r>
              <a:rPr lang="en"/>
              <a:t>Unlike typical vacations, this lifestyle involves long-term travel, often for </a:t>
            </a:r>
            <a:r>
              <a:rPr lang="en">
                <a:solidFill>
                  <a:schemeClr val="dk1"/>
                </a:solidFill>
              </a:rPr>
              <a:t>months or years </a:t>
            </a:r>
            <a:r>
              <a:rPr lang="en"/>
              <a:t>at a time.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 rotWithShape="1">
          <a:blip r:embed="rId3">
            <a:alphaModFix/>
          </a:blip>
          <a:srcRect b="0" l="50524" r="0" t="50002"/>
          <a:stretch/>
        </p:blipFill>
        <p:spPr>
          <a:xfrm>
            <a:off x="5309164" y="-128"/>
            <a:ext cx="383483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Natal Pods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0" y="1152475"/>
            <a:ext cx="51909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 groups of people who consciously choose to come together for the purpose of having and raising children in a collaborative environment, as child-bearing becomes a less frequent societal choice.</a:t>
            </a:r>
            <a:endParaRPr/>
          </a:p>
          <a:p>
            <a:pPr indent="-31083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Collective Childcare: </a:t>
            </a:r>
            <a:r>
              <a:rPr lang="en"/>
              <a:t>The responsibility of </a:t>
            </a:r>
            <a:r>
              <a:rPr lang="en">
                <a:solidFill>
                  <a:schemeClr val="dk1"/>
                </a:solidFill>
              </a:rPr>
              <a:t>raising children is shared </a:t>
            </a:r>
            <a:r>
              <a:rPr lang="en"/>
              <a:t>among all members of the pod, making it a collective effort.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Intentional Formation: </a:t>
            </a:r>
            <a:r>
              <a:rPr lang="en"/>
              <a:t>Natal Pods are usually formed with </a:t>
            </a:r>
            <a:r>
              <a:rPr lang="en">
                <a:solidFill>
                  <a:schemeClr val="dk1"/>
                </a:solidFill>
              </a:rPr>
              <a:t>careful thought </a:t>
            </a:r>
            <a:r>
              <a:rPr lang="en"/>
              <a:t>and </a:t>
            </a:r>
            <a:r>
              <a:rPr lang="en">
                <a:solidFill>
                  <a:schemeClr val="dk1"/>
                </a:solidFill>
              </a:rPr>
              <a:t>mutual agreement</a:t>
            </a:r>
            <a:r>
              <a:rPr lang="en"/>
              <a:t>, rather than being based on traditional family structures.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Diverse Roles: </a:t>
            </a:r>
            <a:r>
              <a:rPr lang="en"/>
              <a:t>Each member may take on </a:t>
            </a:r>
            <a:r>
              <a:rPr lang="en">
                <a:solidFill>
                  <a:schemeClr val="dk1"/>
                </a:solidFill>
              </a:rPr>
              <a:t>specialized roles </a:t>
            </a:r>
            <a:r>
              <a:rPr lang="en"/>
              <a:t>based on their skills and interests, </a:t>
            </a:r>
            <a:r>
              <a:rPr lang="en">
                <a:solidFill>
                  <a:schemeClr val="dk1"/>
                </a:solidFill>
              </a:rPr>
              <a:t>contributing uniquely </a:t>
            </a:r>
            <a:r>
              <a:rPr lang="en"/>
              <a:t>to the community.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Resource Sharing: </a:t>
            </a:r>
            <a:r>
              <a:rPr lang="en"/>
              <a:t>Financial and </a:t>
            </a:r>
            <a:r>
              <a:rPr lang="en">
                <a:solidFill>
                  <a:schemeClr val="dk1"/>
                </a:solidFill>
              </a:rPr>
              <a:t>material resources </a:t>
            </a:r>
            <a:r>
              <a:rPr lang="en"/>
              <a:t>are often </a:t>
            </a:r>
            <a:r>
              <a:rPr lang="en">
                <a:solidFill>
                  <a:schemeClr val="dk1"/>
                </a:solidFill>
              </a:rPr>
              <a:t>pooled </a:t>
            </a:r>
            <a:r>
              <a:rPr lang="en"/>
              <a:t>for the collective well-being of the children and members.</a:t>
            </a:r>
            <a:endParaRPr/>
          </a:p>
          <a:p>
            <a:pPr indent="-31083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b="1" lang="en">
                <a:solidFill>
                  <a:schemeClr val="accent4"/>
                </a:solidFill>
              </a:rPr>
              <a:t>Reduced Frequency:</a:t>
            </a:r>
            <a:r>
              <a:rPr lang="en"/>
              <a:t> The choice to have children becomes a significant, </a:t>
            </a:r>
            <a:r>
              <a:rPr lang="en">
                <a:solidFill>
                  <a:schemeClr val="dk1"/>
                </a:solidFill>
              </a:rPr>
              <a:t>less common life event</a:t>
            </a:r>
            <a:r>
              <a:rPr lang="en"/>
              <a:t>, making the formation of these pods a </a:t>
            </a:r>
            <a:r>
              <a:rPr lang="en">
                <a:solidFill>
                  <a:schemeClr val="dk1"/>
                </a:solidFill>
              </a:rPr>
              <a:t>deliberate decision</a:t>
            </a:r>
            <a:r>
              <a:rPr lang="en"/>
              <a:t>.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 rotWithShape="1">
          <a:blip r:embed="rId3">
            <a:alphaModFix/>
          </a:blip>
          <a:srcRect b="0" l="0" r="50214" t="50002"/>
          <a:stretch/>
        </p:blipFill>
        <p:spPr>
          <a:xfrm>
            <a:off x="5285099" y="0"/>
            <a:ext cx="38589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